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952" r:id="rId3"/>
    <p:sldId id="965" r:id="rId4"/>
    <p:sldId id="959" r:id="rId5"/>
    <p:sldId id="960" r:id="rId6"/>
    <p:sldId id="951" r:id="rId7"/>
    <p:sldId id="966" r:id="rId8"/>
    <p:sldId id="962" r:id="rId9"/>
    <p:sldId id="967" r:id="rId10"/>
    <p:sldId id="949" r:id="rId11"/>
    <p:sldId id="970" r:id="rId12"/>
    <p:sldId id="963" r:id="rId13"/>
    <p:sldId id="969" r:id="rId14"/>
    <p:sldId id="956" r:id="rId15"/>
    <p:sldId id="957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ia" initials="D" lastIdx="2" clrIdx="0">
    <p:extLst>
      <p:ext uri="{19B8F6BF-5375-455C-9EA6-DF929625EA0E}">
        <p15:presenceInfo xmlns:p15="http://schemas.microsoft.com/office/powerpoint/2012/main" userId="Dun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20" autoAdjust="0"/>
  </p:normalViewPr>
  <p:slideViewPr>
    <p:cSldViewPr snapToGrid="0">
      <p:cViewPr varScale="1">
        <p:scale>
          <a:sx n="131" d="100"/>
          <a:sy n="131" d="100"/>
        </p:scale>
        <p:origin x="72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commentAuthors" Target="commentAuthors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23T22:31:54.83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DDA7F-3937-4103-B875-07C9B56BBD9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2D166-40A6-4827-9540-C5651B14A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9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>
          <a:xfrm>
            <a:off x="731522" y="4560572"/>
            <a:ext cx="5852159" cy="4419576"/>
          </a:xfrm>
        </p:spPr>
        <p:txBody>
          <a:bodyPr lIns="0" tIns="0" rIns="0" bIns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166885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8" indent="0" algn="ctr">
              <a:buNone/>
              <a:defRPr sz="1500"/>
            </a:lvl2pPr>
            <a:lvl3pPr marL="685715" indent="0" algn="ctr">
              <a:buNone/>
              <a:defRPr sz="1351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8" indent="0" algn="ctr">
              <a:buNone/>
              <a:defRPr sz="1200"/>
            </a:lvl6pPr>
            <a:lvl7pPr marL="2057143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2AEA-EAD7-45EF-BF09-042D87BE46D2}" type="datetime1">
              <a:rPr lang="sl-SI" smtClean="0"/>
              <a:t>21. 02. 2025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2459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76E-A969-4D57-86CD-B7DB66F309AF}" type="datetime1">
              <a:rPr lang="sl-SI" smtClean="0"/>
              <a:t>21. 02. 2025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789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7387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7387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9974-3698-4FA5-A7F0-3BB0C9F55AB6}" type="datetime1">
              <a:rPr lang="sl-SI" smtClean="0"/>
              <a:t>21. 02. 2025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70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4302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9BE5-A9D9-4B89-92B1-92782123E809}" type="datetime1">
              <a:rPr lang="sl-SI" smtClean="0"/>
              <a:t>21. 02. 2025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648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1193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164667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3B76-1595-42AC-98A3-3552DEF183F7}" type="datetime1">
              <a:rPr lang="sl-SI" smtClean="0"/>
              <a:t>21. 02. 2025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322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079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18443"/>
            <a:ext cx="3886200" cy="4315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BA77-9348-4632-B081-664190659463}" type="datetime1">
              <a:rPr lang="sl-SI" smtClean="0"/>
              <a:t>21. 02. 2025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682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8" indent="0">
              <a:buNone/>
              <a:defRPr sz="1500" b="1"/>
            </a:lvl2pPr>
            <a:lvl3pPr marL="685715" indent="0">
              <a:buNone/>
              <a:defRPr sz="1351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8" indent="0">
              <a:buNone/>
              <a:defRPr sz="1200" b="1"/>
            </a:lvl6pPr>
            <a:lvl7pPr marL="2057143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75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8" indent="0">
              <a:buNone/>
              <a:defRPr sz="1500" b="1"/>
            </a:lvl2pPr>
            <a:lvl3pPr marL="685715" indent="0">
              <a:buNone/>
              <a:defRPr sz="1351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8" indent="0">
              <a:buNone/>
              <a:defRPr sz="1200" b="1"/>
            </a:lvl6pPr>
            <a:lvl7pPr marL="2057143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575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1F88-03D3-4C3C-8315-8CCEC6811CA3}" type="datetime1">
              <a:rPr lang="sl-SI" smtClean="0"/>
              <a:t>21. 02. 2025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372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7B36-A993-467B-93B8-E25FFCE4F3F1}" type="datetime1">
              <a:rPr lang="sl-SI" smtClean="0"/>
              <a:t>21. 02. 2025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782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0361-B58E-41BD-85B0-B250703904F3}" type="datetime1">
              <a:rPr lang="sl-SI" smtClean="0"/>
              <a:t>21. 02. 2025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134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58" indent="0">
              <a:buNone/>
              <a:defRPr sz="1051"/>
            </a:lvl2pPr>
            <a:lvl3pPr marL="685715" indent="0">
              <a:buNone/>
              <a:defRPr sz="900"/>
            </a:lvl3pPr>
            <a:lvl4pPr marL="1028573" indent="0">
              <a:buNone/>
              <a:defRPr sz="751"/>
            </a:lvl4pPr>
            <a:lvl5pPr marL="1371430" indent="0">
              <a:buNone/>
              <a:defRPr sz="751"/>
            </a:lvl5pPr>
            <a:lvl6pPr marL="1714288" indent="0">
              <a:buNone/>
              <a:defRPr sz="751"/>
            </a:lvl6pPr>
            <a:lvl7pPr marL="2057143" indent="0">
              <a:buNone/>
              <a:defRPr sz="751"/>
            </a:lvl7pPr>
            <a:lvl8pPr marL="2400000" indent="0">
              <a:buNone/>
              <a:defRPr sz="751"/>
            </a:lvl8pPr>
            <a:lvl9pPr marL="2742858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6EFD-AEF4-439D-B0E8-7BC449DE6C3F}" type="datetime1">
              <a:rPr lang="sl-SI" smtClean="0"/>
              <a:t>21. 02. 2025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116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58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8" indent="0">
              <a:buNone/>
              <a:defRPr sz="1500"/>
            </a:lvl6pPr>
            <a:lvl7pPr marL="2057143" indent="0">
              <a:buNone/>
              <a:defRPr sz="1500"/>
            </a:lvl7pPr>
            <a:lvl8pPr marL="2400000" indent="0">
              <a:buNone/>
              <a:defRPr sz="1500"/>
            </a:lvl8pPr>
            <a:lvl9pPr marL="2742858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58" indent="0">
              <a:buNone/>
              <a:defRPr sz="1051"/>
            </a:lvl2pPr>
            <a:lvl3pPr marL="685715" indent="0">
              <a:buNone/>
              <a:defRPr sz="900"/>
            </a:lvl3pPr>
            <a:lvl4pPr marL="1028573" indent="0">
              <a:buNone/>
              <a:defRPr sz="751"/>
            </a:lvl4pPr>
            <a:lvl5pPr marL="1371430" indent="0">
              <a:buNone/>
              <a:defRPr sz="751"/>
            </a:lvl5pPr>
            <a:lvl6pPr marL="1714288" indent="0">
              <a:buNone/>
              <a:defRPr sz="751"/>
            </a:lvl6pPr>
            <a:lvl7pPr marL="2057143" indent="0">
              <a:buNone/>
              <a:defRPr sz="751"/>
            </a:lvl7pPr>
            <a:lvl8pPr marL="2400000" indent="0">
              <a:buNone/>
              <a:defRPr sz="751"/>
            </a:lvl8pPr>
            <a:lvl9pPr marL="2742858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23FA-691D-42F6-9F49-CF10F85DC1C0}" type="datetime1">
              <a:rPr lang="sl-SI" smtClean="0"/>
              <a:t>21. 02. 2025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626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sl-SI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224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3793" y="6299680"/>
            <a:ext cx="1025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592CF-4C5C-4718-A4EC-F105AA79FEFE}" type="datetime1">
              <a:rPr lang="sl-SI" smtClean="0"/>
              <a:t>21. 02. 2025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3964" y="6299680"/>
            <a:ext cx="251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02748" y="6299678"/>
            <a:ext cx="374074" cy="369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783CC-9389-4FF8-B60A-7C0343C1A618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76821" y="6237334"/>
            <a:ext cx="1523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Department for </a:t>
            </a:r>
            <a:br>
              <a:rPr lang="en-GB" sz="1200" dirty="0"/>
            </a:br>
            <a:r>
              <a:rPr lang="en-GB" sz="1200" dirty="0"/>
              <a:t>Artificial Intelligence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62620" y="6241442"/>
            <a:ext cx="989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 err="1"/>
              <a:t>Jožef</a:t>
            </a:r>
            <a:r>
              <a:rPr lang="en-GB" sz="1200" dirty="0"/>
              <a:t> Stefan Institute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E2C880-EBDE-4579-840D-AC4E37A5077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6210619"/>
            <a:ext cx="421191" cy="5233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93426B-7FB0-48DF-8993-1A712766D6D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64" y="6206979"/>
            <a:ext cx="614787" cy="5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8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715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171430" indent="-171430" algn="l" defTabSz="685715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7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1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6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2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7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71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58" algn="l" defTabSz="68571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8" algn="l" defTabSz="68571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3" algn="l" defTabSz="68571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8" algn="l" defTabSz="68571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comments" Target="../comments/comment1.xml" /><Relationship Id="rId4" Type="http://schemas.openxmlformats.org/officeDocument/2006/relationships/image" Target="../media/image4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10.01798" TargetMode="External" /><Relationship Id="rId2" Type="http://schemas.openxmlformats.org/officeDocument/2006/relationships/hyperlink" Target="https://arxiv.org/pdf/2303.17651" TargetMode="Externa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405.00332v1" TargetMode="External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hyperlink" Target="https://arxiv.org/pdf/2405.00332v1" TargetMode="Externa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hyperlink" Target="https://arxiv.org/pdf/2501.19393" TargetMode="Externa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 txBox="1">
            <a:spLocks noGrp="1"/>
          </p:cNvSpPr>
          <p:nvPr>
            <p:ph type="subTitle" idx="1"/>
          </p:nvPr>
        </p:nvSpPr>
        <p:spPr/>
        <p:txBody>
          <a:bodyPr anchor="ctr"/>
          <a:lstStyle>
            <a:defPPr lvl="0">
              <a:buClr>
                <a:srgbClr val="3771B3"/>
              </a:buClr>
              <a:buSzPct val="100000"/>
              <a:buFont typeface="Arial" pitchFamily="34"/>
              <a:buNone/>
            </a:defPPr>
            <a:lvl1pPr lvl="0">
              <a:buClr>
                <a:srgbClr val="3771B3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/>
                <a:ea typeface="+mj-ea"/>
                <a:cs typeface="+mj-cs"/>
              </a:rPr>
              <a:t>Adrian Mladenić Grobelnik</a:t>
            </a:r>
            <a:endParaRPr lang="en-US" dirty="0">
              <a:solidFill>
                <a:srgbClr val="3771B3"/>
              </a:solidFill>
              <a:latin typeface="Arial" pitchFamily="18"/>
            </a:endParaRP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957170" y="1733550"/>
            <a:ext cx="7043830" cy="20574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compatLnSpc="1"/>
          <a:lstStyle>
            <a:defPPr lvl="0">
              <a:buClr>
                <a:srgbClr val="3771B3"/>
              </a:buClr>
              <a:buSzPct val="100000"/>
              <a:buFont typeface="Arial" pitchFamily="34"/>
              <a:buNone/>
            </a:defPPr>
            <a:lvl1pPr lvl="0">
              <a:buClr>
                <a:srgbClr val="3771B3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>
                <a:solidFill>
                  <a:srgbClr val="3771B3"/>
                </a:solidFill>
                <a:ea typeface="MS Gothic" pitchFamily="2"/>
                <a:cs typeface="Tahoma" pitchFamily="2"/>
              </a:rPr>
              <a:t>Insights from LLM Agents &amp; Reasoning</a:t>
            </a:r>
            <a:endParaRPr lang="en-US" sz="2400" b="1" dirty="0">
              <a:solidFill>
                <a:srgbClr val="004D9D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6D0006D-539B-6EFF-48E6-32D4953D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1</a:t>
            </a:fld>
            <a:endParaRPr lang="sl-SI" dirty="0"/>
          </a:p>
        </p:txBody>
      </p:sp>
      <p:pic>
        <p:nvPicPr>
          <p:cNvPr id="5" name="Picture 4" descr="A glowing light in space&#10;&#10;AI-generated content may be incorrect.">
            <a:extLst>
              <a:ext uri="{FF2B5EF4-FFF2-40B4-BE49-F238E27FC236}">
                <a16:creationId xmlns:a16="http://schemas.microsoft.com/office/drawing/2014/main" id="{932FB45A-A00C-9756-E1DB-C2CB455167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257800"/>
            <a:ext cx="1600200" cy="1600200"/>
          </a:xfrm>
          <a:prstGeom prst="rect">
            <a:avLst/>
          </a:prstGeom>
        </p:spPr>
      </p:pic>
      <p:pic>
        <p:nvPicPr>
          <p:cNvPr id="9" name="Picture 8" descr="A colorful fractal explosion&#10;&#10;AI-generated content may be incorrect.">
            <a:extLst>
              <a:ext uri="{FF2B5EF4-FFF2-40B4-BE49-F238E27FC236}">
                <a16:creationId xmlns:a16="http://schemas.microsoft.com/office/drawing/2014/main" id="{6B02D2C5-91DB-BFCC-5AE2-E3BFDEC0D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40215"/>
            <a:ext cx="1617785" cy="16177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7E46F-F03C-6BE0-2A79-B2A0FF544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CBF25-5FAC-6867-8217-C1389E65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Deceiving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4CF7B-6949-8D52-D047-779C80011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59" y="1277979"/>
            <a:ext cx="10036324" cy="4302042"/>
          </a:xfrm>
        </p:spPr>
        <p:txBody>
          <a:bodyPr>
            <a:normAutofit/>
          </a:bodyPr>
          <a:lstStyle/>
          <a:p>
            <a:r>
              <a:rPr lang="en-US" sz="2000" dirty="0"/>
              <a:t>Many ‘small’ details can </a:t>
            </a:r>
          </a:p>
          <a:p>
            <a:pPr marL="0" indent="0">
              <a:buNone/>
            </a:pPr>
            <a:r>
              <a:rPr lang="en-US" sz="2000" dirty="0"/>
              <a:t>greatly influence results</a:t>
            </a:r>
            <a:endParaRPr lang="en-US" sz="20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Self Refine</a:t>
            </a:r>
            <a:r>
              <a:rPr lang="en-US" sz="2000" dirty="0"/>
              <a:t>: </a:t>
            </a:r>
            <a:r>
              <a:rPr lang="en-US" sz="2000" dirty="0" err="1"/>
              <a:t>NeurIPS</a:t>
            </a:r>
            <a:r>
              <a:rPr lang="en-US" sz="2000" dirty="0"/>
              <a:t> 24’, 1k citations, CMU &amp; </a:t>
            </a:r>
            <a:r>
              <a:rPr lang="en-US" sz="2000" dirty="0" err="1"/>
              <a:t>AllenAI</a:t>
            </a:r>
            <a:endParaRPr lang="en-US" sz="2000" dirty="0"/>
          </a:p>
          <a:p>
            <a:pPr lvl="1"/>
            <a:r>
              <a:rPr lang="en-US" sz="1600" dirty="0"/>
              <a:t>Optimized few-shot examples only for Feedback/Refine</a:t>
            </a:r>
          </a:p>
          <a:p>
            <a:r>
              <a:rPr lang="en-US" sz="2000" dirty="0">
                <a:hlinkClick r:id="rId3"/>
              </a:rPr>
              <a:t>LLMs Can’t Self Correct Reasoning</a:t>
            </a:r>
            <a:r>
              <a:rPr lang="en-US" sz="2000" dirty="0"/>
              <a:t>: ICLR 24’, 300 citations, Google</a:t>
            </a:r>
          </a:p>
          <a:p>
            <a:pPr lvl="1"/>
            <a:r>
              <a:rPr lang="en-US" sz="1600" dirty="0"/>
              <a:t>Self-refine Issue: “Sub-optimal prompt design”</a:t>
            </a:r>
          </a:p>
          <a:p>
            <a:pPr lvl="1"/>
            <a:r>
              <a:rPr lang="en-US" sz="1600" dirty="0"/>
              <a:t>Instructions critical to the task only included in Feedback Prompt</a:t>
            </a:r>
          </a:p>
          <a:p>
            <a:pPr lvl="2"/>
            <a:r>
              <a:rPr lang="en-US" sz="1200" dirty="0"/>
              <a:t>(e.g. the generated code should be efficient, the sentiment should be positive/negative)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0BD3B-F429-2E09-47F5-1F06A755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10</a:t>
            </a:fld>
            <a:endParaRPr lang="sl-S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EF007E-DD61-E5AA-E91B-634407F55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073" y="-11067"/>
            <a:ext cx="5305927" cy="19388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600BAD-2E97-8C3A-C75D-F13231BC7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154" y="3832325"/>
            <a:ext cx="4960459" cy="302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7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6E7AE-4F32-4BAF-F53A-0833C883E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7C48-632F-0C8C-C8BF-68D6C009C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Deceiving Results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538B2-8BDC-F1D3-B4B5-5616A851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11</a:t>
            </a:fld>
            <a:endParaRPr lang="sl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36A4C7-FBF7-1836-B14D-DF0BBB8ED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93" y="2355088"/>
            <a:ext cx="8278313" cy="377258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BF32A5-7303-1F50-8EDD-A4FBCD87A46A}"/>
              </a:ext>
            </a:extLst>
          </p:cNvPr>
          <p:cNvSpPr txBox="1">
            <a:spLocks/>
          </p:cNvSpPr>
          <p:nvPr/>
        </p:nvSpPr>
        <p:spPr>
          <a:xfrm>
            <a:off x="628650" y="1435405"/>
            <a:ext cx="8393042" cy="4302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30" indent="-171430" algn="l" defTabSz="685715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287" indent="-171430" algn="l" defTabSz="68571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44" indent="-171430" algn="l" defTabSz="68571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01" indent="-171430" algn="l" defTabSz="68571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57" indent="-171430" algn="l" defTabSz="68571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16" indent="-171430" algn="l" defTabSz="68571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72" indent="-171430" algn="l" defTabSz="68571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30" indent="-171430" algn="l" defTabSz="68571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87" indent="-171430" algn="l" defTabSz="68571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LLMs overfit to benchmark answers </a:t>
            </a:r>
            <a:endParaRPr lang="en-US" dirty="0"/>
          </a:p>
          <a:p>
            <a:pPr lvl="1"/>
            <a:r>
              <a:rPr lang="en-US" dirty="0"/>
              <a:t>GSM8k, grade school math (80%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70%)</a:t>
            </a:r>
          </a:p>
        </p:txBody>
      </p:sp>
    </p:spTree>
    <p:extLst>
      <p:ext uri="{BB962C8B-B14F-4D97-AF65-F5344CB8AC3E}">
        <p14:creationId xmlns:p14="http://schemas.microsoft.com/office/powerpoint/2010/main" val="62944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86A8E-C48A-798C-138F-C04706A94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A8B14-014C-8E3D-39C1-0B7A15024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Deceiving Results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0DD32-6D4E-7428-1865-75A6B12BE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5405"/>
            <a:ext cx="8393042" cy="4302042"/>
          </a:xfrm>
        </p:spPr>
        <p:txBody>
          <a:bodyPr/>
          <a:lstStyle/>
          <a:p>
            <a:r>
              <a:rPr lang="en-US" dirty="0">
                <a:hlinkClick r:id="rId2"/>
              </a:rPr>
              <a:t>LLMs overfit to benchmark answers </a:t>
            </a:r>
            <a:endParaRPr lang="en-US" dirty="0"/>
          </a:p>
          <a:p>
            <a:pPr lvl="1"/>
            <a:r>
              <a:rPr lang="en-US" dirty="0"/>
              <a:t>GSM8k, grade school math (80%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70%)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34135-482A-B40D-048F-625C7E33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12</a:t>
            </a:fld>
            <a:endParaRPr lang="sl-S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F89AF8-DBCA-941D-65E8-B2B95B2E8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6067"/>
            <a:ext cx="5946512" cy="474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46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99E29-33A2-7CA3-C573-EC0C9813C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C421-39E5-4622-FD45-BCC19031D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Deceiving Results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2F03B-DE26-08F0-229D-8DB725B1F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7979"/>
            <a:ext cx="8393042" cy="4302042"/>
          </a:xfrm>
        </p:spPr>
        <p:txBody>
          <a:bodyPr/>
          <a:lstStyle/>
          <a:p>
            <a:r>
              <a:rPr lang="en-US" dirty="0"/>
              <a:t>Reasoning LLMs overfit even more</a:t>
            </a:r>
          </a:p>
          <a:p>
            <a:r>
              <a:rPr lang="en-US" dirty="0"/>
              <a:t>LLM distillation</a:t>
            </a:r>
          </a:p>
          <a:p>
            <a:pPr lvl="1"/>
            <a:r>
              <a:rPr lang="en-US" dirty="0"/>
              <a:t>Large LLM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sz="1600" b="0" i="0" dirty="0">
                <a:effectLst/>
                <a:latin typeface="var(--font-claude-message)"/>
              </a:rPr>
              <a:t>✅</a:t>
            </a:r>
            <a:r>
              <a:rPr lang="en-US" dirty="0">
                <a:sym typeface="Wingdings" panose="05000000000000000000" pitchFamily="2" charset="2"/>
              </a:rPr>
              <a:t>Reasoning Traces  Teach small LLM</a:t>
            </a:r>
            <a:endParaRPr lang="en-US" dirty="0"/>
          </a:p>
          <a:p>
            <a:pPr lvl="1"/>
            <a:r>
              <a:rPr lang="en-US" sz="1400" dirty="0">
                <a:hlinkClick r:id="rId2"/>
              </a:rPr>
              <a:t>Stanford s1</a:t>
            </a:r>
            <a:r>
              <a:rPr lang="en-US" sz="1400" dirty="0"/>
              <a:t>: Qwen32B + 1k (Question, Synthetic Reasoning, Answer) = </a:t>
            </a:r>
            <a:r>
              <a:rPr lang="en-US" sz="1400" b="1" dirty="0"/>
              <a:t>o1-mini level reasoning </a:t>
            </a:r>
          </a:p>
          <a:p>
            <a:pPr lvl="1"/>
            <a:r>
              <a:rPr lang="en-US" sz="1400"/>
              <a:t>Deepseek-R1?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A83DB-16AA-712D-11C0-2A287FE7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13</a:t>
            </a:fld>
            <a:endParaRPr lang="sl-S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747D50-C763-CA7B-8B15-BE73E7106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866" y="2897233"/>
            <a:ext cx="6860730" cy="39607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F7F8AD-B46E-6D4D-C9B3-918C1340BDDB}"/>
              </a:ext>
            </a:extLst>
          </p:cNvPr>
          <p:cNvSpPr txBox="1"/>
          <p:nvPr/>
        </p:nvSpPr>
        <p:spPr>
          <a:xfrm>
            <a:off x="3261462" y="2603542"/>
            <a:ext cx="412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effectLst/>
                <a:latin typeface="ui-sans-serif"/>
              </a:rPr>
              <a:t>AIME 24' vs 25' Performance Drop</a:t>
            </a:r>
          </a:p>
        </p:txBody>
      </p:sp>
    </p:spTree>
    <p:extLst>
      <p:ext uri="{BB962C8B-B14F-4D97-AF65-F5344CB8AC3E}">
        <p14:creationId xmlns:p14="http://schemas.microsoft.com/office/powerpoint/2010/main" val="3916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0ADC-6E93-1B45-9A31-813C4FDB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Domains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92612-001B-7DD8-B7CE-7A06DCAAE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7636"/>
            <a:ext cx="7886700" cy="430204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Competitive Research (based on citations of key papers):</a:t>
            </a:r>
          </a:p>
          <a:p>
            <a:pPr lvl="1"/>
            <a:r>
              <a:rPr lang="en-US" dirty="0"/>
              <a:t>Very High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1k+, Medium </a:t>
            </a:r>
            <a:r>
              <a:rPr lang="en-US" dirty="0">
                <a:sym typeface="Wingdings" panose="05000000000000000000" pitchFamily="2" charset="2"/>
              </a:rPr>
              <a:t> 100+, Low  50+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9B7B1-0F66-ABB7-CE62-DD989FA0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14</a:t>
            </a:fld>
            <a:endParaRPr lang="sl-S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F010CD-C742-51D4-C53A-D46F2CC1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46647"/>
            <a:ext cx="6150723" cy="374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24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836F3-40C1-A59B-071E-B1DC35DB2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18E82-F3DD-F1E2-353B-752A065E7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7C693-1218-8FA4-1D0D-2D0ABCD5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LLMs are pattern composers. So are we.</a:t>
            </a:r>
          </a:p>
          <a:p>
            <a:r>
              <a:rPr lang="en-US" dirty="0"/>
              <a:t>Compute (or highly consistent data) is everything.</a:t>
            </a:r>
          </a:p>
          <a:p>
            <a:r>
              <a:rPr lang="en-US" dirty="0"/>
              <a:t>Think outside the box, and three steps ahead.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5EBF0-981F-A1C4-39BE-F57DDECB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303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CEB9-A27B-CC0E-C25F-14E3E9D2F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LLMs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A2E0-C362-072F-5E86-11B1B637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2009"/>
            <a:ext cx="7886700" cy="4302042"/>
          </a:xfrm>
        </p:spPr>
        <p:txBody>
          <a:bodyPr/>
          <a:lstStyle/>
          <a:p>
            <a:r>
              <a:rPr lang="en-US" dirty="0"/>
              <a:t>GPT-2: Coherent Text Completion &amp; Finetuning</a:t>
            </a:r>
          </a:p>
          <a:p>
            <a:r>
              <a:rPr lang="en-US" dirty="0"/>
              <a:t>GPT-3.5+: Helpful responses, good at simple tasks</a:t>
            </a:r>
          </a:p>
          <a:p>
            <a:r>
              <a:rPr lang="en-US" dirty="0"/>
              <a:t>GPT-4+: Very good with human feedback, some reasoning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413BD-7760-DF70-54F4-1A643FDF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2</a:t>
            </a:fld>
            <a:endParaRPr lang="sl-S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44AEF-E578-39CE-C534-FC8F6CCA2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12" y="2543809"/>
            <a:ext cx="4070558" cy="3583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D5B3E1-16BF-9B34-51D3-D587173D1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341" y="2543809"/>
            <a:ext cx="4223836" cy="358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5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8246D-7670-BED1-2C6A-04E7AF454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18CFD-E501-48FF-226D-F1825D08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LLMs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0E1D-2F66-1BEC-1DA7-C701D3195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o1, o3, DeepSeek-R1: Surpasses experts in math/coding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378DA-E8B1-BC2D-931C-8186DE17E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3</a:t>
            </a:fld>
            <a:endParaRPr lang="sl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C71209-FC67-E9FD-C757-BA29028B8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57" y="2498583"/>
            <a:ext cx="7409382" cy="3629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3F1A2A-F3E7-C4CF-7A71-F3B0473C5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166" y="124406"/>
            <a:ext cx="4180834" cy="9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3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671C3-D8B7-0702-28A5-DFCB134F4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5310-9163-5912-AEC1-9EDB6728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LLMs (and humans) Learn?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7A37F-FCF9-29DF-FF9E-EC386ED37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4</a:t>
            </a:fld>
            <a:endParaRPr lang="sl-SI" dirty="0"/>
          </a:p>
        </p:txBody>
      </p:sp>
      <p:pic>
        <p:nvPicPr>
          <p:cNvPr id="34" name="Content Placeholder 33">
            <a:extLst>
              <a:ext uri="{FF2B5EF4-FFF2-40B4-BE49-F238E27FC236}">
                <a16:creationId xmlns:a16="http://schemas.microsoft.com/office/drawing/2014/main" id="{C215AF14-F628-006B-9ABF-D10C04222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388" y="1444403"/>
            <a:ext cx="6969635" cy="4746726"/>
          </a:xfrm>
        </p:spPr>
      </p:pic>
    </p:spTree>
    <p:extLst>
      <p:ext uri="{BB962C8B-B14F-4D97-AF65-F5344CB8AC3E}">
        <p14:creationId xmlns:p14="http://schemas.microsoft.com/office/powerpoint/2010/main" val="25544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AAD78-F8CE-2FDE-F035-EBC01797A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F3D2-5E60-DC76-0920-7C4F2648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LLMs (and humans) Learn?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97937-0800-6595-7F06-2C7B4F544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6"/>
            <a:ext cx="8203116" cy="4302042"/>
          </a:xfrm>
        </p:spPr>
        <p:txBody>
          <a:bodyPr>
            <a:normAutofit/>
          </a:bodyPr>
          <a:lstStyle/>
          <a:p>
            <a:r>
              <a:rPr lang="en-US" dirty="0"/>
              <a:t>Training Approaches:</a:t>
            </a:r>
          </a:p>
          <a:p>
            <a:pPr lvl="1"/>
            <a:r>
              <a:rPr lang="en-US" dirty="0"/>
              <a:t>Classical: Pretraining → </a:t>
            </a:r>
            <a:r>
              <a:rPr lang="en-US" dirty="0">
                <a:solidFill>
                  <a:srgbClr val="C00000"/>
                </a:solidFill>
              </a:rPr>
              <a:t>SFT → Human/Neural RL </a:t>
            </a:r>
            <a:r>
              <a:rPr lang="en-US" dirty="0"/>
              <a:t>→ (RAG/Prompt Optimization)</a:t>
            </a:r>
          </a:p>
          <a:p>
            <a:pPr lvl="1"/>
            <a:r>
              <a:rPr lang="en-US" dirty="0"/>
              <a:t>DeepSeek-R1-Zero: Pretraining → </a:t>
            </a:r>
            <a:r>
              <a:rPr lang="en-US" dirty="0">
                <a:solidFill>
                  <a:schemeClr val="accent6"/>
                </a:solidFill>
              </a:rPr>
              <a:t>Exact-match RL </a:t>
            </a:r>
            <a:r>
              <a:rPr lang="en-US" dirty="0"/>
              <a:t>→ (RAG/Prompt Optimization)</a:t>
            </a:r>
          </a:p>
          <a:p>
            <a:r>
              <a:rPr lang="en-US" dirty="0" err="1"/>
              <a:t>DeepSeek’s</a:t>
            </a:r>
            <a:r>
              <a:rPr lang="en-US" dirty="0"/>
              <a:t> Innovation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SFT bottleneck: </a:t>
            </a:r>
            <a:r>
              <a:rPr lang="en-US" dirty="0"/>
              <a:t>Surface-level changes, human inconsistency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Human/Neural RL bottleneck: </a:t>
            </a:r>
            <a:r>
              <a:rPr lang="en-US" dirty="0"/>
              <a:t>Human inconsistency, </a:t>
            </a:r>
            <a:r>
              <a:rPr lang="en-US" sz="1600" dirty="0"/>
              <a:t>neural reward model ‘hacking’</a:t>
            </a:r>
            <a:endParaRPr lang="en-US" dirty="0"/>
          </a:p>
          <a:p>
            <a:pPr lvl="1"/>
            <a:r>
              <a:rPr lang="en-US" dirty="0" err="1">
                <a:solidFill>
                  <a:schemeClr val="accent6"/>
                </a:solidFill>
              </a:rPr>
              <a:t>DeepSeek's</a:t>
            </a:r>
            <a:r>
              <a:rPr lang="en-US" dirty="0">
                <a:solidFill>
                  <a:schemeClr val="accent6"/>
                </a:solidFill>
              </a:rPr>
              <a:t> RL: </a:t>
            </a:r>
            <a:r>
              <a:rPr lang="en-US" dirty="0"/>
              <a:t>Focuses solely on objective answer exact match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6ADE1-3804-ADF4-9560-7B04EB57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187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B752-650A-6317-6179-216F39D00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LLMs Generalize Poorly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508C8-9B6F-DC3B-DCD2-1E7C29BFC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is bigger, 9.11 vs 9.9?</a:t>
            </a:r>
          </a:p>
          <a:p>
            <a:r>
              <a:rPr lang="en-US" dirty="0"/>
              <a:t>How many ‘r’ in strawberry?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31866-B694-F0C4-9264-288403F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6</a:t>
            </a:fld>
            <a:endParaRPr lang="sl-S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0942E9-7EF9-F8C4-F6F4-177D98FE8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15" y="4290031"/>
            <a:ext cx="7033589" cy="25679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648FFA-3929-3EED-C0ED-C5C2BEDA2F2E}"/>
              </a:ext>
            </a:extLst>
          </p:cNvPr>
          <p:cNvSpPr txBox="1"/>
          <p:nvPr/>
        </p:nvSpPr>
        <p:spPr>
          <a:xfrm>
            <a:off x="1691990" y="3976647"/>
            <a:ext cx="340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ChatGPT-4o-latest (2025-01-29)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7C68CA-9219-FA55-EA59-C66EF75F5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149" y="333439"/>
            <a:ext cx="4139851" cy="34052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1E439B-0BC7-B26C-60FD-D28791AA6565}"/>
              </a:ext>
            </a:extLst>
          </p:cNvPr>
          <p:cNvSpPr txBox="1"/>
          <p:nvPr/>
        </p:nvSpPr>
        <p:spPr>
          <a:xfrm>
            <a:off x="5407993" y="43295"/>
            <a:ext cx="4332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Gemini 2.0 Pro Experimental (2025-02-05)</a:t>
            </a:r>
          </a:p>
        </p:txBody>
      </p:sp>
    </p:spTree>
    <p:extLst>
      <p:ext uri="{BB962C8B-B14F-4D97-AF65-F5344CB8AC3E}">
        <p14:creationId xmlns:p14="http://schemas.microsoft.com/office/powerpoint/2010/main" val="35135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FB11F-5928-335B-1213-EF684D60B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DEFA6-CC20-2014-D6A4-88A4B2E0F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LLMs Generalize Poorly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0DD7B-035D-7BBB-68C4-FBC3D75F9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LLMs don’t generalize as well as humans</a:t>
            </a:r>
          </a:p>
          <a:p>
            <a:r>
              <a:rPr lang="en-US" dirty="0"/>
              <a:t>Mostly overfits to (advanced) patterns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07CA3-470F-826D-15D4-69F0DF17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7</a:t>
            </a:fld>
            <a:endParaRPr lang="sl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667830-4A97-90D1-0080-DCD99E390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60" y="3011724"/>
            <a:ext cx="6361713" cy="31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0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5AC71-CDA2-4201-EC18-F213F2698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4BC1-1518-F4FD-24D7-1B1478A8D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LLMs Generalize Poorly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009B4-E472-989C-AD38-5B984FCA4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7979"/>
            <a:ext cx="8187284" cy="430204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var(--font-claude-message)"/>
              </a:rPr>
              <a:t>Idea: Use LLM to create qualitative ‘fill in th</a:t>
            </a:r>
            <a:r>
              <a:rPr lang="en-US" dirty="0">
                <a:latin typeface="var(--font-claude-message)"/>
              </a:rPr>
              <a:t>e blank’ </a:t>
            </a:r>
            <a:r>
              <a:rPr lang="en-US" b="0" i="0" dirty="0" err="1">
                <a:effectLst/>
                <a:latin typeface="var(--font-claude-message)"/>
              </a:rPr>
              <a:t>CoT</a:t>
            </a:r>
            <a:r>
              <a:rPr lang="en-US" b="0" i="0" dirty="0">
                <a:effectLst/>
                <a:latin typeface="var(--font-claude-message)"/>
              </a:rPr>
              <a:t> reasoning tasks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var(--font-claude-message)"/>
              </a:rPr>
              <a:t>gpt-4o and o3 perform equally well❌</a:t>
            </a:r>
          </a:p>
          <a:p>
            <a:r>
              <a:rPr lang="en-US" dirty="0">
                <a:latin typeface="var(--font-claude-message)"/>
              </a:rPr>
              <a:t>Idea: Solve complex problems with recursive multiagent systems</a:t>
            </a:r>
          </a:p>
          <a:p>
            <a:pPr marL="742950" lvl="1" indent="-285750"/>
            <a:r>
              <a:rPr lang="en-US" dirty="0">
                <a:latin typeface="var(--font-claude-message)"/>
              </a:rPr>
              <a:t>Can delegate qualitative tasks </a:t>
            </a:r>
            <a:r>
              <a:rPr lang="en-US" sz="1600" dirty="0">
                <a:latin typeface="var(--font-claude-message)"/>
              </a:rPr>
              <a:t>✅</a:t>
            </a:r>
            <a:r>
              <a:rPr lang="en-US" dirty="0">
                <a:latin typeface="var(--font-claude-message)"/>
              </a:rPr>
              <a:t> Can't evaluate completion </a:t>
            </a:r>
            <a:r>
              <a:rPr lang="en-US" sz="1400" dirty="0">
                <a:latin typeface="var(--font-claude-message)"/>
              </a:rPr>
              <a:t>❌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EB31A-D00D-8951-1738-A63B8FF3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8</a:t>
            </a:fld>
            <a:endParaRPr lang="sl-S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870E16B-09BE-75B5-4A8C-54AC91A90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60" y="2814095"/>
            <a:ext cx="9092080" cy="223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C3C8B-BF2A-2CB1-4564-68C776399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980E-E417-56AE-67FF-2DAA19FF8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LLMs Generalize Poorly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62785-6406-1C50-6742-A8A1A2EF9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0814"/>
            <a:ext cx="8187284" cy="430204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var(--font-claude-message)"/>
              </a:rPr>
              <a:t>Idea: LLM-as-judge to evaluate LLM performance on predefined tasks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var(--font-claude-message)"/>
              </a:rPr>
              <a:t>Show systematic bias toward similar/student models ❌</a:t>
            </a:r>
          </a:p>
          <a:p>
            <a:pPr marL="742950" lvl="1" indent="-285750"/>
            <a:r>
              <a:rPr lang="en-US" dirty="0">
                <a:latin typeface="var(--font-claude-message)"/>
              </a:rPr>
              <a:t>Inconsistent grading, only good for rough picture </a:t>
            </a:r>
            <a:r>
              <a:rPr lang="en-US" sz="1600" b="0" i="0" dirty="0">
                <a:effectLst/>
                <a:latin typeface="var(--font-claude-message)"/>
              </a:rPr>
              <a:t>❌</a:t>
            </a:r>
            <a:endParaRPr lang="en-US" b="0" i="0" dirty="0">
              <a:effectLst/>
              <a:latin typeface="var(--font-claude-message)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var(--font-claude-message)"/>
              </a:rPr>
              <a:t>Idea: Get LLM to create multiple LLM multiagent systems </a:t>
            </a:r>
          </a:p>
          <a:p>
            <a:pPr lvl="1"/>
            <a:r>
              <a:rPr lang="en-US" b="0" i="0" dirty="0">
                <a:effectLst/>
                <a:latin typeface="var(--font-claude-message)"/>
              </a:rPr>
              <a:t>Coding multiagent systems ✅ Design &amp; prompting❌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7C48F-F1CC-3F78-BC65-2424D1A3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3CC-9389-4FF8-B60A-7C0343C1A618}" type="slidenum">
              <a:rPr lang="sl-SI" smtClean="0"/>
              <a:t>9</a:t>
            </a:fld>
            <a:endParaRPr lang="sl-S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BF194D-ED1B-F79A-A700-E6D4335AEE4E}"/>
              </a:ext>
            </a:extLst>
          </p:cNvPr>
          <p:cNvSpPr txBox="1"/>
          <p:nvPr/>
        </p:nvSpPr>
        <p:spPr>
          <a:xfrm>
            <a:off x="755202" y="4344904"/>
            <a:ext cx="1055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LLM Judges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A925D7-36EF-C6AB-8969-E73B23D0515B}"/>
              </a:ext>
            </a:extLst>
          </p:cNvPr>
          <p:cNvSpPr txBox="1"/>
          <p:nvPr/>
        </p:nvSpPr>
        <p:spPr>
          <a:xfrm>
            <a:off x="3297015" y="3022012"/>
            <a:ext cx="2645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baseline="-25000" dirty="0"/>
              <a:t>Mistral-[Finetuned on]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2AF1A7-E826-6712-3369-BD4EF756D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272" y="3360566"/>
            <a:ext cx="6444987" cy="2374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FDDC46-ED3C-15D9-7568-B1D94C5D2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668" y="5702856"/>
            <a:ext cx="5503873" cy="23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lab template (standard format) - en.pptx" id="{1275CA31-F374-455F-8E94-FA74EDCF0EAD}" vid="{F4912BB4-E80D-4F34-BC34-CD6B4E542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ailab template (standard format) - en</Template>
  <TotalTime>1802</TotalTime>
  <Words>545</Words>
  <Application>Microsoft Office PowerPoint</Application>
  <PresentationFormat>On-screen Show (4:3)</PresentationFormat>
  <Paragraphs>91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Development of LLMs</vt:lpstr>
      <vt:lpstr>Development of LLMs (2)</vt:lpstr>
      <vt:lpstr>How do LLMs (and humans) Learn?</vt:lpstr>
      <vt:lpstr>How do LLMs (and humans) Learn? (2)</vt:lpstr>
      <vt:lpstr>LLMs Generalize Poorly</vt:lpstr>
      <vt:lpstr>LLMs Generalize Poorly (2)</vt:lpstr>
      <vt:lpstr>LLMs Generalize Poorly (3)</vt:lpstr>
      <vt:lpstr>LLMs Generalize Poorly (4)</vt:lpstr>
      <vt:lpstr>Deceiving Results </vt:lpstr>
      <vt:lpstr>Deceiving Results (2)</vt:lpstr>
      <vt:lpstr>Deceiving Results (2)</vt:lpstr>
      <vt:lpstr>Deceiving Results (3)</vt:lpstr>
      <vt:lpstr>Research Domains </vt:lpstr>
      <vt:lpstr>Concluding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Mladenic Grobelnik</dc:creator>
  <cp:lastModifiedBy>Adrian Mladenic Grobelnik</cp:lastModifiedBy>
  <cp:revision>416</cp:revision>
  <dcterms:created xsi:type="dcterms:W3CDTF">2022-10-08T14:36:03Z</dcterms:created>
  <dcterms:modified xsi:type="dcterms:W3CDTF">2025-02-21T00:38:38Z</dcterms:modified>
</cp:coreProperties>
</file>